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3" r:id="rId3"/>
    <p:sldId id="274" r:id="rId4"/>
    <p:sldId id="256" r:id="rId5"/>
    <p:sldId id="263" r:id="rId6"/>
    <p:sldId id="258" r:id="rId7"/>
    <p:sldId id="259" r:id="rId8"/>
    <p:sldId id="260" r:id="rId9"/>
    <p:sldId id="271" r:id="rId10"/>
    <p:sldId id="261" r:id="rId11"/>
    <p:sldId id="262" r:id="rId12"/>
    <p:sldId id="277" r:id="rId13"/>
    <p:sldId id="266" r:id="rId14"/>
    <p:sldId id="279" r:id="rId15"/>
    <p:sldId id="275" r:id="rId16"/>
    <p:sldId id="276" r:id="rId17"/>
    <p:sldId id="278" r:id="rId18"/>
    <p:sldId id="265" r:id="rId19"/>
    <p:sldId id="272" r:id="rId20"/>
    <p:sldId id="270" r:id="rId21"/>
    <p:sldId id="280" r:id="rId22"/>
    <p:sldId id="2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09" d="100"/>
          <a:sy n="109" d="100"/>
        </p:scale>
        <p:origin x="38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2B6CE89-BD80-415A-8C60-23E6E268249E}" type="datetimeFigureOut">
              <a:rPr lang="en-US" smtClean="0"/>
              <a:t>12/18/2019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90B27-FCEB-4E77-981F-7CDDC1EB694C}" type="slidenum">
              <a:rPr lang="en-US" smtClean="0"/>
              <a:t>‹#›</a:t>
            </a:fld>
            <a:endParaRPr lang="en-US"/>
          </a:p>
        </p:txBody>
      </p:sp>
    </p:spTree>
    <p:extLst>
      <p:ext uri="{BB962C8B-B14F-4D97-AF65-F5344CB8AC3E}">
        <p14:creationId xmlns:p14="http://schemas.microsoft.com/office/powerpoint/2010/main" val="2732511743"/>
      </p:ext>
    </p:extLst>
  </p:cSld>
  <p:clrMapOvr>
    <a:masterClrMapping/>
  </p:clrMapOvr>
  <p:transition spd="slow"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B6CE89-BD80-415A-8C60-23E6E268249E}" type="datetimeFigureOut">
              <a:rPr lang="en-US" smtClean="0"/>
              <a:t>12/18/2019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90B27-FCEB-4E77-981F-7CDDC1EB694C}" type="slidenum">
              <a:rPr lang="en-US" smtClean="0"/>
              <a:t>‹#›</a:t>
            </a:fld>
            <a:endParaRPr lang="en-US"/>
          </a:p>
        </p:txBody>
      </p:sp>
    </p:spTree>
    <p:extLst>
      <p:ext uri="{BB962C8B-B14F-4D97-AF65-F5344CB8AC3E}">
        <p14:creationId xmlns:p14="http://schemas.microsoft.com/office/powerpoint/2010/main" val="2848365990"/>
      </p:ext>
    </p:extLst>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B6CE89-BD80-415A-8C60-23E6E268249E}" type="datetimeFigureOut">
              <a:rPr lang="en-US" smtClean="0"/>
              <a:t>12/18/2019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90B27-FCEB-4E77-981F-7CDDC1EB694C}" type="slidenum">
              <a:rPr lang="en-US" smtClean="0"/>
              <a:t>‹#›</a:t>
            </a:fld>
            <a:endParaRPr lang="en-US"/>
          </a:p>
        </p:txBody>
      </p:sp>
    </p:spTree>
    <p:extLst>
      <p:ext uri="{BB962C8B-B14F-4D97-AF65-F5344CB8AC3E}">
        <p14:creationId xmlns:p14="http://schemas.microsoft.com/office/powerpoint/2010/main" val="1576179191"/>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B6CE89-BD80-415A-8C60-23E6E268249E}" type="datetimeFigureOut">
              <a:rPr lang="en-US" smtClean="0"/>
              <a:t>12/18/2019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90B27-FCEB-4E77-981F-7CDDC1EB694C}" type="slidenum">
              <a:rPr lang="en-US" smtClean="0"/>
              <a:t>‹#›</a:t>
            </a:fld>
            <a:endParaRPr lang="en-US"/>
          </a:p>
        </p:txBody>
      </p:sp>
    </p:spTree>
    <p:extLst>
      <p:ext uri="{BB962C8B-B14F-4D97-AF65-F5344CB8AC3E}">
        <p14:creationId xmlns:p14="http://schemas.microsoft.com/office/powerpoint/2010/main" val="3168791390"/>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B6CE89-BD80-415A-8C60-23E6E268249E}" type="datetimeFigureOut">
              <a:rPr lang="en-US" smtClean="0"/>
              <a:t>12/18/2019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90B27-FCEB-4E77-981F-7CDDC1EB694C}" type="slidenum">
              <a:rPr lang="en-US" smtClean="0"/>
              <a:t>‹#›</a:t>
            </a:fld>
            <a:endParaRPr lang="en-US"/>
          </a:p>
        </p:txBody>
      </p:sp>
    </p:spTree>
    <p:extLst>
      <p:ext uri="{BB962C8B-B14F-4D97-AF65-F5344CB8AC3E}">
        <p14:creationId xmlns:p14="http://schemas.microsoft.com/office/powerpoint/2010/main" val="2066634801"/>
      </p:ext>
    </p:extLst>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B6CE89-BD80-415A-8C60-23E6E268249E}" type="datetimeFigureOut">
              <a:rPr lang="en-US" smtClean="0"/>
              <a:t>12/18/2019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690B27-FCEB-4E77-981F-7CDDC1EB694C}" type="slidenum">
              <a:rPr lang="en-US" smtClean="0"/>
              <a:t>‹#›</a:t>
            </a:fld>
            <a:endParaRPr lang="en-US"/>
          </a:p>
        </p:txBody>
      </p:sp>
    </p:spTree>
    <p:extLst>
      <p:ext uri="{BB962C8B-B14F-4D97-AF65-F5344CB8AC3E}">
        <p14:creationId xmlns:p14="http://schemas.microsoft.com/office/powerpoint/2010/main" val="2997831007"/>
      </p:ext>
    </p:extLst>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B6CE89-BD80-415A-8C60-23E6E268249E}" type="datetimeFigureOut">
              <a:rPr lang="en-US" smtClean="0"/>
              <a:t>12/18/2019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690B27-FCEB-4E77-981F-7CDDC1EB694C}" type="slidenum">
              <a:rPr lang="en-US" smtClean="0"/>
              <a:t>‹#›</a:t>
            </a:fld>
            <a:endParaRPr lang="en-US"/>
          </a:p>
        </p:txBody>
      </p:sp>
    </p:spTree>
    <p:extLst>
      <p:ext uri="{BB962C8B-B14F-4D97-AF65-F5344CB8AC3E}">
        <p14:creationId xmlns:p14="http://schemas.microsoft.com/office/powerpoint/2010/main" val="1453090295"/>
      </p:ext>
    </p:extLst>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B6CE89-BD80-415A-8C60-23E6E268249E}" type="datetimeFigureOut">
              <a:rPr lang="en-US" smtClean="0"/>
              <a:t>12/18/2019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690B27-FCEB-4E77-981F-7CDDC1EB694C}" type="slidenum">
              <a:rPr lang="en-US" smtClean="0"/>
              <a:t>‹#›</a:t>
            </a:fld>
            <a:endParaRPr lang="en-US"/>
          </a:p>
        </p:txBody>
      </p:sp>
    </p:spTree>
    <p:extLst>
      <p:ext uri="{BB962C8B-B14F-4D97-AF65-F5344CB8AC3E}">
        <p14:creationId xmlns:p14="http://schemas.microsoft.com/office/powerpoint/2010/main" val="3101257946"/>
      </p:ext>
    </p:extLst>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6CE89-BD80-415A-8C60-23E6E268249E}" type="datetimeFigureOut">
              <a:rPr lang="en-US" smtClean="0"/>
              <a:t>12/18/2019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690B27-FCEB-4E77-981F-7CDDC1EB694C}" type="slidenum">
              <a:rPr lang="en-US" smtClean="0"/>
              <a:t>‹#›</a:t>
            </a:fld>
            <a:endParaRPr lang="en-US"/>
          </a:p>
        </p:txBody>
      </p:sp>
    </p:spTree>
    <p:extLst>
      <p:ext uri="{BB962C8B-B14F-4D97-AF65-F5344CB8AC3E}">
        <p14:creationId xmlns:p14="http://schemas.microsoft.com/office/powerpoint/2010/main" val="94081705"/>
      </p:ext>
    </p:extLst>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B6CE89-BD80-415A-8C60-23E6E268249E}" type="datetimeFigureOut">
              <a:rPr lang="en-US" smtClean="0"/>
              <a:t>12/18/2019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690B27-FCEB-4E77-981F-7CDDC1EB694C}" type="slidenum">
              <a:rPr lang="en-US" smtClean="0"/>
              <a:t>‹#›</a:t>
            </a:fld>
            <a:endParaRPr lang="en-US"/>
          </a:p>
        </p:txBody>
      </p:sp>
    </p:spTree>
    <p:extLst>
      <p:ext uri="{BB962C8B-B14F-4D97-AF65-F5344CB8AC3E}">
        <p14:creationId xmlns:p14="http://schemas.microsoft.com/office/powerpoint/2010/main" val="3788287842"/>
      </p:ext>
    </p:extLst>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B6CE89-BD80-415A-8C60-23E6E268249E}" type="datetimeFigureOut">
              <a:rPr lang="en-US" smtClean="0"/>
              <a:t>12/18/2019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690B27-FCEB-4E77-981F-7CDDC1EB694C}" type="slidenum">
              <a:rPr lang="en-US" smtClean="0"/>
              <a:t>‹#›</a:t>
            </a:fld>
            <a:endParaRPr lang="en-US"/>
          </a:p>
        </p:txBody>
      </p:sp>
    </p:spTree>
    <p:extLst>
      <p:ext uri="{BB962C8B-B14F-4D97-AF65-F5344CB8AC3E}">
        <p14:creationId xmlns:p14="http://schemas.microsoft.com/office/powerpoint/2010/main" val="2119521141"/>
      </p:ext>
    </p:extLst>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B6CE89-BD80-415A-8C60-23E6E268249E}" type="datetimeFigureOut">
              <a:rPr lang="en-US" smtClean="0"/>
              <a:t>12/18/2019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90B27-FCEB-4E77-981F-7CDDC1EB694C}" type="slidenum">
              <a:rPr lang="en-US" smtClean="0"/>
              <a:t>‹#›</a:t>
            </a:fld>
            <a:endParaRPr lang="en-US"/>
          </a:p>
        </p:txBody>
      </p:sp>
    </p:spTree>
    <p:extLst>
      <p:ext uri="{BB962C8B-B14F-4D97-AF65-F5344CB8AC3E}">
        <p14:creationId xmlns:p14="http://schemas.microsoft.com/office/powerpoint/2010/main" val="2946120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familyheritagelife.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G:\Marketing\Graphic Design - Mktg\Logos\FHL Logos\CMYK Logos\FH_Torch_Red_Blue_LOGO_CMY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794" y="1"/>
            <a:ext cx="9385663" cy="6856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000923"/>
      </p:ext>
    </p:extLst>
  </p:cSld>
  <p:clrMapOvr>
    <a:masterClrMapping/>
  </p:clrMapOvr>
  <p:transition spd="slow"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31454" y="0"/>
            <a:ext cx="5299539" cy="6858000"/>
          </a:xfrm>
          <a:prstGeom prst="rect">
            <a:avLst/>
          </a:prstGeom>
        </p:spPr>
      </p:pic>
    </p:spTree>
    <p:extLst>
      <p:ext uri="{BB962C8B-B14F-4D97-AF65-F5344CB8AC3E}">
        <p14:creationId xmlns:p14="http://schemas.microsoft.com/office/powerpoint/2010/main" val="2508159854"/>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46846" y="0"/>
            <a:ext cx="5298308" cy="6858000"/>
          </a:xfrm>
          <a:prstGeom prst="rect">
            <a:avLst/>
          </a:prstGeom>
        </p:spPr>
      </p:pic>
    </p:spTree>
    <p:extLst>
      <p:ext uri="{BB962C8B-B14F-4D97-AF65-F5344CB8AC3E}">
        <p14:creationId xmlns:p14="http://schemas.microsoft.com/office/powerpoint/2010/main" val="2209002476"/>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45629" y="0"/>
            <a:ext cx="5300741" cy="6858000"/>
          </a:xfrm>
          <a:prstGeom prst="rect">
            <a:avLst/>
          </a:prstGeom>
        </p:spPr>
      </p:pic>
    </p:spTree>
    <p:extLst>
      <p:ext uri="{BB962C8B-B14F-4D97-AF65-F5344CB8AC3E}">
        <p14:creationId xmlns:p14="http://schemas.microsoft.com/office/powerpoint/2010/main" val="771314910"/>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292067" y="-4710"/>
            <a:ext cx="5355772" cy="6862710"/>
          </a:xfrm>
          <a:prstGeom prst="rect">
            <a:avLst/>
          </a:prstGeom>
        </p:spPr>
      </p:pic>
      <p:pic>
        <p:nvPicPr>
          <p:cNvPr id="5" name="Picture 4"/>
          <p:cNvPicPr>
            <a:picLocks noChangeAspect="1"/>
          </p:cNvPicPr>
          <p:nvPr/>
        </p:nvPicPr>
        <p:blipFill>
          <a:blip r:embed="rId2"/>
          <a:stretch>
            <a:fillRect/>
          </a:stretch>
        </p:blipFill>
        <p:spPr>
          <a:xfrm>
            <a:off x="439084" y="0"/>
            <a:ext cx="5355772" cy="6862710"/>
          </a:xfrm>
          <a:prstGeom prst="rect">
            <a:avLst/>
          </a:prstGeom>
        </p:spPr>
      </p:pic>
    </p:spTree>
    <p:extLst>
      <p:ext uri="{BB962C8B-B14F-4D97-AF65-F5344CB8AC3E}">
        <p14:creationId xmlns:p14="http://schemas.microsoft.com/office/powerpoint/2010/main" val="445186806"/>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7858" y="0"/>
            <a:ext cx="5320145" cy="6858000"/>
          </a:xfrm>
          <a:prstGeom prst="rect">
            <a:avLst/>
          </a:prstGeom>
        </p:spPr>
      </p:pic>
      <p:pic>
        <p:nvPicPr>
          <p:cNvPr id="4" name="Picture 3"/>
          <p:cNvPicPr>
            <a:picLocks noChangeAspect="1"/>
          </p:cNvPicPr>
          <p:nvPr/>
        </p:nvPicPr>
        <p:blipFill>
          <a:blip r:embed="rId3"/>
          <a:stretch>
            <a:fillRect/>
          </a:stretch>
        </p:blipFill>
        <p:spPr>
          <a:xfrm>
            <a:off x="6321580" y="-8074"/>
            <a:ext cx="5328041" cy="6874147"/>
          </a:xfrm>
          <a:prstGeom prst="rect">
            <a:avLst/>
          </a:prstGeom>
        </p:spPr>
      </p:pic>
    </p:spTree>
    <p:extLst>
      <p:ext uri="{BB962C8B-B14F-4D97-AF65-F5344CB8AC3E}">
        <p14:creationId xmlns:p14="http://schemas.microsoft.com/office/powerpoint/2010/main" val="847237217"/>
      </p:ext>
    </p:extLst>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20143" y="0"/>
            <a:ext cx="5551714" cy="6858000"/>
          </a:xfrm>
          <a:prstGeom prst="rect">
            <a:avLst/>
          </a:prstGeom>
        </p:spPr>
      </p:pic>
    </p:spTree>
    <p:extLst>
      <p:ext uri="{BB962C8B-B14F-4D97-AF65-F5344CB8AC3E}">
        <p14:creationId xmlns:p14="http://schemas.microsoft.com/office/powerpoint/2010/main" val="3829294559"/>
      </p:ext>
    </p:extLst>
  </p:cSld>
  <p:clrMapOvr>
    <a:masterClrMapping/>
  </p:clrMapOvr>
  <p:transition spd="slow"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46846" y="0"/>
            <a:ext cx="5298308" cy="6858000"/>
          </a:xfrm>
          <a:prstGeom prst="rect">
            <a:avLst/>
          </a:prstGeom>
        </p:spPr>
      </p:pic>
    </p:spTree>
    <p:extLst>
      <p:ext uri="{BB962C8B-B14F-4D97-AF65-F5344CB8AC3E}">
        <p14:creationId xmlns:p14="http://schemas.microsoft.com/office/powerpoint/2010/main" val="2341711347"/>
      </p:ext>
    </p:extLst>
  </p:cSld>
  <p:clrMapOvr>
    <a:masterClrMapping/>
  </p:clrMapOvr>
  <p:transition spd="slow"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46900" y="0"/>
            <a:ext cx="5298199" cy="6858000"/>
          </a:xfrm>
          <a:prstGeom prst="rect">
            <a:avLst/>
          </a:prstGeom>
        </p:spPr>
      </p:pic>
    </p:spTree>
    <p:extLst>
      <p:ext uri="{BB962C8B-B14F-4D97-AF65-F5344CB8AC3E}">
        <p14:creationId xmlns:p14="http://schemas.microsoft.com/office/powerpoint/2010/main" val="2508864325"/>
      </p:ext>
    </p:extLst>
  </p:cSld>
  <p:clrMapOvr>
    <a:masterClrMapping/>
  </p:clrMapOvr>
  <p:transition spd="slow"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2535" y="365388"/>
            <a:ext cx="11045840" cy="6145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28850" lvl="3" indent="-857250">
              <a:lnSpc>
                <a:spcPct val="150000"/>
              </a:lnSpc>
              <a:buFont typeface="Arial" panose="020B0604020202020204" pitchFamily="34" charset="0"/>
              <a:buChar char="•"/>
            </a:pPr>
            <a:r>
              <a:rPr lang="en-US" sz="4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Cancer</a:t>
            </a:r>
          </a:p>
          <a:p>
            <a:pPr marL="2228850" lvl="3" indent="-857250">
              <a:lnSpc>
                <a:spcPct val="150000"/>
              </a:lnSpc>
              <a:buFont typeface="Arial" panose="020B0604020202020204" pitchFamily="34" charset="0"/>
              <a:buChar char="•"/>
            </a:pPr>
            <a:r>
              <a:rPr lang="en-US" sz="4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Heart Attack / Stroke</a:t>
            </a:r>
          </a:p>
          <a:p>
            <a:pPr marL="2228850" lvl="3" indent="-857250">
              <a:lnSpc>
                <a:spcPct val="150000"/>
              </a:lnSpc>
              <a:buFont typeface="Arial" panose="020B0604020202020204" pitchFamily="34" charset="0"/>
              <a:buChar char="•"/>
            </a:pPr>
            <a:r>
              <a:rPr lang="en-US" sz="4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Intensive Care</a:t>
            </a:r>
          </a:p>
          <a:p>
            <a:pPr marL="2228850" lvl="3" indent="-857250">
              <a:lnSpc>
                <a:spcPct val="150000"/>
              </a:lnSpc>
              <a:buFont typeface="Arial" panose="020B0604020202020204" pitchFamily="34" charset="0"/>
              <a:buChar char="•"/>
            </a:pPr>
            <a:r>
              <a:rPr lang="en-US" sz="4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Accident</a:t>
            </a:r>
          </a:p>
          <a:p>
            <a:pPr marL="2228850" lvl="3" indent="-857250">
              <a:lnSpc>
                <a:spcPct val="150000"/>
              </a:lnSpc>
              <a:buFont typeface="Arial" panose="020B0604020202020204" pitchFamily="34" charset="0"/>
              <a:buChar char="•"/>
            </a:pPr>
            <a:r>
              <a:rPr lang="en-US" sz="4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Hospital Confinement</a:t>
            </a:r>
            <a:endParaRPr lang="en-US" sz="5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8757099"/>
      </p:ext>
    </p:extLst>
  </p:cSld>
  <p:clrMapOvr>
    <a:masterClrMapping/>
  </p:clrMapOvr>
  <p:transition spd="slow"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6057" y="1828799"/>
            <a:ext cx="10990217" cy="33963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100% Money Back for Non-Use</a:t>
            </a:r>
          </a:p>
        </p:txBody>
      </p:sp>
    </p:spTree>
    <p:extLst>
      <p:ext uri="{BB962C8B-B14F-4D97-AF65-F5344CB8AC3E}">
        <p14:creationId xmlns:p14="http://schemas.microsoft.com/office/powerpoint/2010/main" val="1116158571"/>
      </p:ext>
    </p:extLst>
  </p:cSld>
  <p:clrMapOvr>
    <a:masterClrMapping/>
  </p:clrMapOvr>
  <p:transition spd="slow"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8142" y="2573518"/>
            <a:ext cx="10695425" cy="3662541"/>
          </a:xfrm>
          <a:prstGeom prst="rect">
            <a:avLst/>
          </a:prstGeom>
          <a:solidFill>
            <a:schemeClr val="bg1"/>
          </a:solidFill>
        </p:spPr>
        <p:txBody>
          <a:bodyPr wrap="square" rtlCol="0">
            <a:spAutoFit/>
          </a:bodyPr>
          <a:lstStyle/>
          <a:p>
            <a:r>
              <a:rPr lang="en-US" sz="2800" b="1" dirty="0">
                <a:hlinkClick r:id="rId2" tooltip="Family Heritage Life Insurance Company of America - Official Website"/>
              </a:rPr>
              <a:t>Family Heritage Life Insurance Company of America</a:t>
            </a:r>
            <a:r>
              <a:rPr lang="en-US" sz="2800" dirty="0"/>
              <a:t> (FHL) was founded in 1989. Family Heritage Life became a Globe Life affiliate company in November 2012.</a:t>
            </a:r>
          </a:p>
          <a:p>
            <a:endParaRPr lang="en-US" sz="2800" dirty="0"/>
          </a:p>
          <a:p>
            <a:r>
              <a:rPr lang="en-US" sz="2800" dirty="0"/>
              <a:t>FHL is licensed in 49 states and has local, independently operated offices throughout the country. FHL’s life and supplemental health insurance products are sold by independent insurance sales representatives.</a:t>
            </a:r>
          </a:p>
          <a:p>
            <a:endParaRPr lang="en-US" dirty="0"/>
          </a:p>
          <a:p>
            <a:endParaRPr lang="en-US" dirty="0"/>
          </a:p>
        </p:txBody>
      </p:sp>
      <p:grpSp>
        <p:nvGrpSpPr>
          <p:cNvPr id="6" name="Group 5">
            <a:extLst>
              <a:ext uri="{FF2B5EF4-FFF2-40B4-BE49-F238E27FC236}">
                <a16:creationId xmlns:a16="http://schemas.microsoft.com/office/drawing/2014/main" id="{FAB077BE-A282-46BC-BA92-F2DFDCB3DF9B}"/>
              </a:ext>
            </a:extLst>
          </p:cNvPr>
          <p:cNvGrpSpPr/>
          <p:nvPr/>
        </p:nvGrpSpPr>
        <p:grpSpPr>
          <a:xfrm>
            <a:off x="758142" y="500895"/>
            <a:ext cx="5801570" cy="1700572"/>
            <a:chOff x="5822576" y="646388"/>
            <a:chExt cx="4825104" cy="1315810"/>
          </a:xfrm>
        </p:grpSpPr>
        <p:sp>
          <p:nvSpPr>
            <p:cNvPr id="7" name="TextBox 6">
              <a:extLst>
                <a:ext uri="{FF2B5EF4-FFF2-40B4-BE49-F238E27FC236}">
                  <a16:creationId xmlns:a16="http://schemas.microsoft.com/office/drawing/2014/main" id="{45D6641F-5D78-4FA5-A4DD-6DB64380D697}"/>
                </a:ext>
              </a:extLst>
            </p:cNvPr>
            <p:cNvSpPr txBox="1"/>
            <p:nvPr/>
          </p:nvSpPr>
          <p:spPr>
            <a:xfrm>
              <a:off x="5822576" y="646388"/>
              <a:ext cx="4825104" cy="1315810"/>
            </a:xfrm>
            <a:prstGeom prst="rect">
              <a:avLst/>
            </a:prstGeom>
            <a:solidFill>
              <a:schemeClr val="bg1"/>
            </a:solidFill>
          </p:spPr>
          <p:txBody>
            <a:bodyPr wrap="square" rtlCol="0">
              <a:spAutoFit/>
            </a:bodyPr>
            <a:lstStyle/>
            <a:p>
              <a:endParaRPr lang="en-US" dirty="0"/>
            </a:p>
          </p:txBody>
        </p:sp>
        <p:pic>
          <p:nvPicPr>
            <p:cNvPr id="8" name="Picture 7">
              <a:extLst>
                <a:ext uri="{FF2B5EF4-FFF2-40B4-BE49-F238E27FC236}">
                  <a16:creationId xmlns:a16="http://schemas.microsoft.com/office/drawing/2014/main" id="{DE66917C-BA66-4375-8F0B-E175B49554D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12225" y="822271"/>
              <a:ext cx="4538727" cy="1139926"/>
            </a:xfrm>
            <a:prstGeom prst="rect">
              <a:avLst/>
            </a:prstGeom>
          </p:spPr>
        </p:pic>
      </p:grpSp>
    </p:spTree>
    <p:extLst>
      <p:ext uri="{BB962C8B-B14F-4D97-AF65-F5344CB8AC3E}">
        <p14:creationId xmlns:p14="http://schemas.microsoft.com/office/powerpoint/2010/main" val="1187698793"/>
      </p:ext>
    </p:extLst>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0345" y="1904162"/>
            <a:ext cx="11382103" cy="3049611"/>
          </a:xfrm>
          <a:prstGeom prst="rect">
            <a:avLst/>
          </a:prstGeom>
        </p:spPr>
      </p:pic>
    </p:spTree>
    <p:extLst>
      <p:ext uri="{BB962C8B-B14F-4D97-AF65-F5344CB8AC3E}">
        <p14:creationId xmlns:p14="http://schemas.microsoft.com/office/powerpoint/2010/main" val="3671085299"/>
      </p:ext>
    </p:extLst>
  </p:cSld>
  <p:clrMapOvr>
    <a:masterClrMapping/>
  </p:clrMapOvr>
  <p:transition spd="slow"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83" y="-33904"/>
            <a:ext cx="9948041" cy="6890145"/>
          </a:xfrm>
          <a:prstGeom prst="rect">
            <a:avLst/>
          </a:prstGeom>
        </p:spPr>
      </p:pic>
    </p:spTree>
    <p:extLst>
      <p:ext uri="{BB962C8B-B14F-4D97-AF65-F5344CB8AC3E}">
        <p14:creationId xmlns:p14="http://schemas.microsoft.com/office/powerpoint/2010/main" val="2955929049"/>
      </p:ext>
    </p:extLst>
  </p:cSld>
  <p:clrMapOvr>
    <a:masterClrMapping/>
  </p:clrMapOvr>
  <p:transition spd="slow"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G:\Marketing\Graphic Design - Mktg\Logos\FHL Logos\CMYK Logos\FH_Torch_Red_Blue_LOGO_CMY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794" y="-30479"/>
            <a:ext cx="9385663" cy="6856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583523"/>
      </p:ext>
    </p:extLst>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677861" y="2281353"/>
            <a:ext cx="10908397" cy="4131900"/>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50" b="1" i="0" u="none" strike="noStrike" cap="none" normalizeH="0" baseline="0" dirty="0">
                <a:ln>
                  <a:noFill/>
                </a:ln>
                <a:solidFill>
                  <a:schemeClr val="tx1"/>
                </a:solidFill>
                <a:effectLst/>
                <a:latin typeface="Arial" panose="020B0604020202020204" pitchFamily="34" charset="0"/>
              </a:rPr>
              <a:t>FAMILY HERITAGE LIFE INSURANCE BECOMES $1 BILLION ASSET COMPANY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rPr>
              <a:t>CLEVELAND-BASED COMPANY RECOGNIZED FOR ATTAINING MILESTONE IN GROWTH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rPr>
              <a:t>Broadview Heights, OH – June 24, 2016 </a:t>
            </a:r>
            <a:r>
              <a:rPr kumimoji="0" lang="en-US" altLang="en-US" sz="1600" b="0" i="0" u="none" strike="noStrike" cap="none" normalizeH="0" baseline="0" dirty="0">
                <a:ln>
                  <a:noFill/>
                </a:ln>
                <a:solidFill>
                  <a:schemeClr val="tx1"/>
                </a:solidFill>
                <a:effectLst/>
                <a:latin typeface="Arial" panose="020B0604020202020204" pitchFamily="34" charset="0"/>
              </a:rPr>
              <a:t>– Family Heritage Life Insurance Company of America (FHL) has become a $1 billion asset Company. The Company was founded in 1989 in Broadview Heights, OH by Howard Lewis, and began in one small office. FHL was built the old-fashioned way, through hard work and an unwavering belief in people.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rPr>
              <a:t>“Reaching the $1 billion asset milestone is a true testament of the hard work and dedication of every sales professional and employee in providing top-notch customer service and exceptional insurance coverage to our clients,” said Ken Matson, President of Family Heritage Life.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rPr>
              <a:t>The road to success for FHL is nothing short of a true American story. Starting out millions of dollars in debt, Founder Howard Lewis began a 26-year commitment to success. Throughout the years he equipped FHL with the strength and reliability it needed to reach milestone after milestone, receiving countless awards along the way. In 2012 FHL became a Globe Life affiliate company (NYSE: GL), leading to even further growth. Howard Lewis’ commitment to steady, stable growth has, in 2016, guided FHL to the $1 Billion Asset milestone.</a:t>
            </a:r>
          </a:p>
        </p:txBody>
      </p:sp>
      <p:grpSp>
        <p:nvGrpSpPr>
          <p:cNvPr id="2" name="Group 1"/>
          <p:cNvGrpSpPr/>
          <p:nvPr/>
        </p:nvGrpSpPr>
        <p:grpSpPr>
          <a:xfrm>
            <a:off x="677862" y="229002"/>
            <a:ext cx="2277094" cy="1575395"/>
            <a:chOff x="677862" y="378528"/>
            <a:chExt cx="2277094" cy="1575395"/>
          </a:xfrm>
        </p:grpSpPr>
        <p:sp>
          <p:nvSpPr>
            <p:cNvPr id="9" name="TextBox 8"/>
            <p:cNvSpPr txBox="1"/>
            <p:nvPr/>
          </p:nvSpPr>
          <p:spPr>
            <a:xfrm>
              <a:off x="677862" y="378528"/>
              <a:ext cx="2277094" cy="1575395"/>
            </a:xfrm>
            <a:prstGeom prst="rect">
              <a:avLst/>
            </a:prstGeom>
            <a:solidFill>
              <a:schemeClr val="bg1"/>
            </a:solidFill>
          </p:spPr>
          <p:txBody>
            <a:bodyPr wrap="square" rtlCol="0">
              <a:spAutoFit/>
            </a:bodyPr>
            <a:lstStyle/>
            <a:p>
              <a:endParaRPr lang="en-US" dirty="0"/>
            </a:p>
          </p:txBody>
        </p:sp>
        <p:pic>
          <p:nvPicPr>
            <p:cNvPr id="6146" name="Picture 2" descr="http://www.familyheritagelife.com/about/news/2016/images/logo_s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442" y="505235"/>
              <a:ext cx="1908683" cy="1341237"/>
            </a:xfrm>
            <a:prstGeom prst="rect">
              <a:avLst/>
            </a:prstGeom>
            <a:solidFill>
              <a:schemeClr val="bg1"/>
            </a:solidFill>
          </p:spPr>
        </p:pic>
      </p:grpSp>
      <p:sp>
        <p:nvSpPr>
          <p:cNvPr id="3" name="TextBox 2">
            <a:extLst>
              <a:ext uri="{FF2B5EF4-FFF2-40B4-BE49-F238E27FC236}">
                <a16:creationId xmlns:a16="http://schemas.microsoft.com/office/drawing/2014/main" id="{B33BC667-DA5A-42BA-81C3-FF8B51A2DE76}"/>
              </a:ext>
            </a:extLst>
          </p:cNvPr>
          <p:cNvSpPr txBox="1"/>
          <p:nvPr/>
        </p:nvSpPr>
        <p:spPr>
          <a:xfrm>
            <a:off x="3333749" y="219075"/>
            <a:ext cx="8239125" cy="1569660"/>
          </a:xfrm>
          <a:prstGeom prst="rect">
            <a:avLst/>
          </a:prstGeom>
          <a:solidFill>
            <a:schemeClr val="bg1"/>
          </a:solidFill>
        </p:spPr>
        <p:txBody>
          <a:bodyPr wrap="square" rtlCol="0">
            <a:spAutoFit/>
          </a:bodyPr>
          <a:lstStyle/>
          <a:p>
            <a:pPr algn="ctr"/>
            <a:r>
              <a:rPr lang="en-US" sz="3200" dirty="0">
                <a:solidFill>
                  <a:srgbClr val="C00000"/>
                </a:solidFill>
                <a:effectLst>
                  <a:outerShdw blurRad="38100" dist="38100" dir="2700000" algn="tl">
                    <a:srgbClr val="000000">
                      <a:alpha val="43137"/>
                    </a:srgbClr>
                  </a:outerShdw>
                </a:effectLst>
                <a:latin typeface="Arial Black" panose="020B0A04020102020204" pitchFamily="34" charset="0"/>
              </a:rPr>
              <a:t>FHL is projected to be a </a:t>
            </a:r>
          </a:p>
          <a:p>
            <a:pPr algn="ctr"/>
            <a:r>
              <a:rPr lang="en-US" sz="3200" dirty="0">
                <a:solidFill>
                  <a:srgbClr val="C00000"/>
                </a:solidFill>
                <a:effectLst>
                  <a:outerShdw blurRad="38100" dist="38100" dir="2700000" algn="tl">
                    <a:srgbClr val="000000">
                      <a:alpha val="43137"/>
                    </a:srgbClr>
                  </a:outerShdw>
                </a:effectLst>
                <a:latin typeface="Arial Black" panose="020B0A04020102020204" pitchFamily="34" charset="0"/>
              </a:rPr>
              <a:t>$2 Billion Asset Company </a:t>
            </a:r>
          </a:p>
          <a:p>
            <a:pPr algn="ctr"/>
            <a:r>
              <a:rPr lang="en-US" sz="3200" dirty="0">
                <a:solidFill>
                  <a:srgbClr val="C00000"/>
                </a:solidFill>
                <a:effectLst>
                  <a:outerShdw blurRad="38100" dist="38100" dir="2700000" algn="tl">
                    <a:srgbClr val="000000">
                      <a:alpha val="43137"/>
                    </a:srgbClr>
                  </a:outerShdw>
                </a:effectLst>
                <a:latin typeface="Arial Black" panose="020B0A04020102020204" pitchFamily="34" charset="0"/>
              </a:rPr>
              <a:t>at the end of 2019</a:t>
            </a:r>
          </a:p>
        </p:txBody>
      </p:sp>
    </p:spTree>
    <p:extLst>
      <p:ext uri="{BB962C8B-B14F-4D97-AF65-F5344CB8AC3E}">
        <p14:creationId xmlns:p14="http://schemas.microsoft.com/office/powerpoint/2010/main" val="2623324061"/>
      </p:ext>
    </p:extLst>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Content Placeholder 2"/>
          <p:cNvPicPr>
            <a:picLocks noChangeAspect="1"/>
          </p:cNvPicPr>
          <p:nvPr/>
        </p:nvPicPr>
        <p:blipFill>
          <a:blip r:embed="rId2">
            <a:extLst>
              <a:ext uri="{28A0092B-C50C-407E-A947-70E740481C1C}">
                <a14:useLocalDpi xmlns:a14="http://schemas.microsoft.com/office/drawing/2010/main" val="0"/>
              </a:ext>
            </a:extLst>
          </a:blip>
          <a:srcRect l="2381" r="2381"/>
          <a:stretch>
            <a:fillRect/>
          </a:stretch>
        </p:blipFill>
        <p:spPr>
          <a:xfrm>
            <a:off x="1005840" y="0"/>
            <a:ext cx="9946640" cy="6858000"/>
          </a:xfrm>
          <a:prstGeom prst="rect">
            <a:avLst/>
          </a:prstGeom>
        </p:spPr>
      </p:pic>
      <p:sp>
        <p:nvSpPr>
          <p:cNvPr id="5" name="TextBox 4">
            <a:extLst>
              <a:ext uri="{FF2B5EF4-FFF2-40B4-BE49-F238E27FC236}">
                <a16:creationId xmlns:a16="http://schemas.microsoft.com/office/drawing/2014/main" id="{BD0C1275-C32D-4E32-A7DE-75FF0C31C46B}"/>
              </a:ext>
            </a:extLst>
          </p:cNvPr>
          <p:cNvSpPr txBox="1"/>
          <p:nvPr/>
        </p:nvSpPr>
        <p:spPr>
          <a:xfrm>
            <a:off x="6381750" y="1733550"/>
            <a:ext cx="4343400" cy="369332"/>
          </a:xfrm>
          <a:prstGeom prst="rect">
            <a:avLst/>
          </a:prstGeom>
          <a:noFill/>
        </p:spPr>
        <p:txBody>
          <a:bodyPr wrap="square" rtlCol="0">
            <a:spAutoFit/>
          </a:bodyPr>
          <a:lstStyle/>
          <a:p>
            <a:r>
              <a:rPr lang="en-US" dirty="0">
                <a:solidFill>
                  <a:srgbClr val="C00000"/>
                </a:solidFill>
                <a:effectLst>
                  <a:outerShdw blurRad="38100" dist="38100" dir="2700000" algn="tl">
                    <a:srgbClr val="000000">
                      <a:alpha val="43137"/>
                    </a:srgbClr>
                  </a:outerShdw>
                </a:effectLst>
                <a:latin typeface="Arial Black" panose="020B0A04020102020204" pitchFamily="34" charset="0"/>
              </a:rPr>
              <a:t>2019 became A+ Superior Rated</a:t>
            </a:r>
          </a:p>
        </p:txBody>
      </p:sp>
    </p:spTree>
    <p:extLst>
      <p:ext uri="{BB962C8B-B14F-4D97-AF65-F5344CB8AC3E}">
        <p14:creationId xmlns:p14="http://schemas.microsoft.com/office/powerpoint/2010/main" val="187586267"/>
      </p:ext>
    </p:extLst>
  </p:cSld>
  <p:clrMapOvr>
    <a:masterClrMapping/>
  </p:clrMapOvr>
  <p:transition spd="slow"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64" y="1924141"/>
            <a:ext cx="11414137" cy="2780024"/>
          </a:xfrm>
          <a:prstGeom prst="rect">
            <a:avLst/>
          </a:prstGeom>
        </p:spPr>
      </p:pic>
    </p:spTree>
    <p:extLst>
      <p:ext uri="{BB962C8B-B14F-4D97-AF65-F5344CB8AC3E}">
        <p14:creationId xmlns:p14="http://schemas.microsoft.com/office/powerpoint/2010/main" val="2415973880"/>
      </p:ext>
    </p:extLst>
  </p:cSld>
  <p:clrMapOvr>
    <a:masterClrMapping/>
  </p:clrMapOvr>
  <p:transition spd="slow"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446232" y="0"/>
            <a:ext cx="5299536" cy="6858000"/>
          </a:xfrm>
          <a:prstGeom prst="rect">
            <a:avLst/>
          </a:prstGeom>
        </p:spPr>
      </p:pic>
    </p:spTree>
    <p:extLst>
      <p:ext uri="{BB962C8B-B14F-4D97-AF65-F5344CB8AC3E}">
        <p14:creationId xmlns:p14="http://schemas.microsoft.com/office/powerpoint/2010/main" val="3984221709"/>
      </p:ext>
    </p:extLst>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46846" y="0"/>
            <a:ext cx="5298308" cy="6858000"/>
          </a:xfrm>
          <a:prstGeom prst="rect">
            <a:avLst/>
          </a:prstGeom>
        </p:spPr>
      </p:pic>
    </p:spTree>
    <p:extLst>
      <p:ext uri="{BB962C8B-B14F-4D97-AF65-F5344CB8AC3E}">
        <p14:creationId xmlns:p14="http://schemas.microsoft.com/office/powerpoint/2010/main" val="2889633633"/>
      </p:ext>
    </p:extLst>
  </p:cSld>
  <p:clrMapOvr>
    <a:masterClrMapping/>
  </p:clrMapOvr>
  <p:transition spd="slow"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45485" y="0"/>
            <a:ext cx="5301029" cy="6858000"/>
          </a:xfrm>
          <a:prstGeom prst="rect">
            <a:avLst/>
          </a:prstGeom>
        </p:spPr>
      </p:pic>
    </p:spTree>
    <p:extLst>
      <p:ext uri="{BB962C8B-B14F-4D97-AF65-F5344CB8AC3E}">
        <p14:creationId xmlns:p14="http://schemas.microsoft.com/office/powerpoint/2010/main" val="1000770807"/>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61402" y="9525"/>
            <a:ext cx="5361206" cy="6858000"/>
          </a:xfrm>
          <a:prstGeom prst="rect">
            <a:avLst/>
          </a:prstGeom>
        </p:spPr>
      </p:pic>
    </p:spTree>
    <p:extLst>
      <p:ext uri="{BB962C8B-B14F-4D97-AF65-F5344CB8AC3E}">
        <p14:creationId xmlns:p14="http://schemas.microsoft.com/office/powerpoint/2010/main" val="3199728189"/>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TotalTime>
  <Words>334</Words>
  <Application>Microsoft Office PowerPoint</Application>
  <PresentationFormat>Widescreen</PresentationFormat>
  <Paragraphs>21</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cerovich</dc:creator>
  <cp:lastModifiedBy>jeff cerovich</cp:lastModifiedBy>
  <cp:revision>46</cp:revision>
  <dcterms:created xsi:type="dcterms:W3CDTF">2016-10-27T01:18:02Z</dcterms:created>
  <dcterms:modified xsi:type="dcterms:W3CDTF">2019-12-18T19:26:06Z</dcterms:modified>
</cp:coreProperties>
</file>